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508" autoAdjust="0"/>
  </p:normalViewPr>
  <p:slideViewPr>
    <p:cSldViewPr>
      <p:cViewPr varScale="1">
        <p:scale>
          <a:sx n="67" d="100"/>
          <a:sy n="67" d="100"/>
        </p:scale>
        <p:origin x="60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D6556B-E3DF-4B51-8B12-9AE4F120F8B0}" type="datetimeFigureOut">
              <a:rPr lang="en-US" smtClean="0"/>
              <a:t>1/21/2018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0AB46D-AC7E-4F17-B74B-6E1FE1A41A28}" type="slidenum">
              <a:rPr lang="en-US" smtClean="0"/>
              <a:t>‹#›</a:t>
            </a:fld>
            <a:endParaRPr lang="en-US" dirty="0"/>
          </a:p>
        </p:txBody>
      </p:sp>
    </p:spTree>
    <p:extLst>
      <p:ext uri="{BB962C8B-B14F-4D97-AF65-F5344CB8AC3E}">
        <p14:creationId xmlns:p14="http://schemas.microsoft.com/office/powerpoint/2010/main" val="3358001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Education policies applied in the United States</a:t>
            </a:r>
            <a:r>
              <a:rPr lang="en-US" baseline="0" dirty="0" smtClean="0"/>
              <a:t> include the No Child Left Behind program enacted in 2001 to focus on providing disadvantaged children with an opportunity to acquire standard education (Ladd, 2017). The achievement of such an objection has over the years necessitated the establishment of high standards as well as measurable goals aimed at improving the outcomes of the students through education. Additionally, the program ensures that acquire knowledge and skills in reading and writing through the provision of language instructions for limited English proficient and immigrant students (Ladd, 2017). Moreover, some of the impacts associated with the program on the educators include increasing their accountability, providing a vast array of school choices, narrowing the definition of research and ensuring quality and even distribution of teachers. </a:t>
            </a:r>
            <a:endParaRPr lang="en-US" dirty="0"/>
          </a:p>
        </p:txBody>
      </p:sp>
      <p:sp>
        <p:nvSpPr>
          <p:cNvPr id="4" name="Slide Number Placeholder 3"/>
          <p:cNvSpPr>
            <a:spLocks noGrp="1"/>
          </p:cNvSpPr>
          <p:nvPr>
            <p:ph type="sldNum" sz="quarter" idx="10"/>
          </p:nvPr>
        </p:nvSpPr>
        <p:spPr/>
        <p:txBody>
          <a:bodyPr/>
          <a:lstStyle/>
          <a:p>
            <a:fld id="{040AB46D-AC7E-4F17-B74B-6E1FE1A41A28}" type="slidenum">
              <a:rPr lang="en-US" smtClean="0"/>
              <a:t>2</a:t>
            </a:fld>
            <a:endParaRPr lang="en-US" dirty="0"/>
          </a:p>
        </p:txBody>
      </p:sp>
    </p:spTree>
    <p:extLst>
      <p:ext uri="{BB962C8B-B14F-4D97-AF65-F5344CB8AC3E}">
        <p14:creationId xmlns:p14="http://schemas.microsoft.com/office/powerpoint/2010/main" val="2585698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education policy</a:t>
            </a:r>
            <a:r>
              <a:rPr lang="en-US" baseline="0" dirty="0" smtClean="0"/>
              <a:t> in Japan entails a program that provides the homogeneity of compulsory education across the nation. The central and local authorities take the responsibility of making the decisions regarding the education system (Agata, 2015). The nation also prides itself as one of the top performers in subjects such as Mathematics, Science and reading. Moreover, the student’s socioeconomic background is maintained at levels below the average across the nations in the OECD (Agata, 2015). </a:t>
            </a:r>
            <a:endParaRPr lang="en-US" dirty="0"/>
          </a:p>
        </p:txBody>
      </p:sp>
      <p:sp>
        <p:nvSpPr>
          <p:cNvPr id="4" name="Slide Number Placeholder 3"/>
          <p:cNvSpPr>
            <a:spLocks noGrp="1"/>
          </p:cNvSpPr>
          <p:nvPr>
            <p:ph type="sldNum" sz="quarter" idx="10"/>
          </p:nvPr>
        </p:nvSpPr>
        <p:spPr/>
        <p:txBody>
          <a:bodyPr/>
          <a:lstStyle/>
          <a:p>
            <a:fld id="{040AB46D-AC7E-4F17-B74B-6E1FE1A41A28}" type="slidenum">
              <a:rPr lang="en-US" smtClean="0"/>
              <a:t>3</a:t>
            </a:fld>
            <a:endParaRPr lang="en-US" dirty="0"/>
          </a:p>
        </p:txBody>
      </p:sp>
    </p:spTree>
    <p:extLst>
      <p:ext uri="{BB962C8B-B14F-4D97-AF65-F5344CB8AC3E}">
        <p14:creationId xmlns:p14="http://schemas.microsoft.com/office/powerpoint/2010/main" val="1930441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education policies applied in the United States and Japan portray various differences and similarities. Some of the differences include the fact that regardless of it top performance</a:t>
            </a:r>
            <a:r>
              <a:rPr lang="en-US" baseline="0" dirty="0" smtClean="0"/>
              <a:t> among the OECD nations, Japan encounters challenges facilitating in shifting from school to work while most of the students at the preschool level are enrolled in private schools (Agata, 2015). On the other hand, the education system in the United States accommodates all students regardless of their socioeconomic status with the aim of improving their outcome in future. The two systems are also similar in that they both focus on providing education to the less privileged children in the nation (Carnoy &amp; Rothstein, 2013).  </a:t>
            </a:r>
            <a:endParaRPr lang="en-US" dirty="0"/>
          </a:p>
        </p:txBody>
      </p:sp>
      <p:sp>
        <p:nvSpPr>
          <p:cNvPr id="4" name="Slide Number Placeholder 3"/>
          <p:cNvSpPr>
            <a:spLocks noGrp="1"/>
          </p:cNvSpPr>
          <p:nvPr>
            <p:ph type="sldNum" sz="quarter" idx="10"/>
          </p:nvPr>
        </p:nvSpPr>
        <p:spPr/>
        <p:txBody>
          <a:bodyPr/>
          <a:lstStyle/>
          <a:p>
            <a:fld id="{040AB46D-AC7E-4F17-B74B-6E1FE1A41A28}" type="slidenum">
              <a:rPr lang="en-US" smtClean="0"/>
              <a:t>4</a:t>
            </a:fld>
            <a:endParaRPr lang="en-US" dirty="0"/>
          </a:p>
        </p:txBody>
      </p:sp>
    </p:spTree>
    <p:extLst>
      <p:ext uri="{BB962C8B-B14F-4D97-AF65-F5344CB8AC3E}">
        <p14:creationId xmlns:p14="http://schemas.microsoft.com/office/powerpoint/2010/main" val="125838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education system in Japan seems superior to that of the United States</a:t>
            </a:r>
            <a:r>
              <a:rPr lang="en-US" baseline="0" dirty="0" smtClean="0"/>
              <a:t> due to aspects such its autonomy in the provision of choices for schools (Agata, 2015). Contrastingly, it portrays weaknesses such the creation of immense pressure in ensuring that the increase in study hours for the students does not affect the quality of education provided. On the other hand, the education system in the United States has over the years remained strategic through ensuring that all the students receive standards education regardless of their socioeconomic standard, neighborhood or academic outcome (Carnoy, 2013). </a:t>
            </a:r>
            <a:endParaRPr lang="en-US" dirty="0"/>
          </a:p>
        </p:txBody>
      </p:sp>
      <p:sp>
        <p:nvSpPr>
          <p:cNvPr id="4" name="Slide Number Placeholder 3"/>
          <p:cNvSpPr>
            <a:spLocks noGrp="1"/>
          </p:cNvSpPr>
          <p:nvPr>
            <p:ph type="sldNum" sz="quarter" idx="10"/>
          </p:nvPr>
        </p:nvSpPr>
        <p:spPr/>
        <p:txBody>
          <a:bodyPr/>
          <a:lstStyle/>
          <a:p>
            <a:fld id="{040AB46D-AC7E-4F17-B74B-6E1FE1A41A28}" type="slidenum">
              <a:rPr lang="en-US" smtClean="0"/>
              <a:t>5</a:t>
            </a:fld>
            <a:endParaRPr lang="en-US" dirty="0"/>
          </a:p>
        </p:txBody>
      </p:sp>
    </p:spTree>
    <p:extLst>
      <p:ext uri="{BB962C8B-B14F-4D97-AF65-F5344CB8AC3E}">
        <p14:creationId xmlns:p14="http://schemas.microsoft.com/office/powerpoint/2010/main" val="1641069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a:t>
            </a:r>
            <a:r>
              <a:rPr lang="en-US" baseline="0" dirty="0" smtClean="0"/>
              <a:t> of the areas that should be improved in the education policies employed in both nations entail engaging the community members and families in educating the children (Rosemary, 2017). These should be coupled with the provision of opportunities for the educators to improve professionally as well as maintaining equal opportunities and ensure quality education for all students who exceed the compulsory level (Rosemary, 2017). Most importantly, funds should be secured with the aim of achieving the targets established.</a:t>
            </a:r>
            <a:endParaRPr lang="en-US" dirty="0"/>
          </a:p>
        </p:txBody>
      </p:sp>
      <p:sp>
        <p:nvSpPr>
          <p:cNvPr id="4" name="Slide Number Placeholder 3"/>
          <p:cNvSpPr>
            <a:spLocks noGrp="1"/>
          </p:cNvSpPr>
          <p:nvPr>
            <p:ph type="sldNum" sz="quarter" idx="10"/>
          </p:nvPr>
        </p:nvSpPr>
        <p:spPr/>
        <p:txBody>
          <a:bodyPr/>
          <a:lstStyle/>
          <a:p>
            <a:fld id="{040AB46D-AC7E-4F17-B74B-6E1FE1A41A28}" type="slidenum">
              <a:rPr lang="en-US" smtClean="0"/>
              <a:t>6</a:t>
            </a:fld>
            <a:endParaRPr lang="en-US" dirty="0"/>
          </a:p>
        </p:txBody>
      </p:sp>
    </p:spTree>
    <p:extLst>
      <p:ext uri="{BB962C8B-B14F-4D97-AF65-F5344CB8AC3E}">
        <p14:creationId xmlns:p14="http://schemas.microsoft.com/office/powerpoint/2010/main" val="622507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58FD4C0-8750-4F42-BA0D-EB22FA294345}" type="datetimeFigureOut">
              <a:rPr lang="en-US" smtClean="0"/>
              <a:t>1/21/2018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A11C543-D7CA-4E24-BABC-76884859B59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8FD4C0-8750-4F42-BA0D-EB22FA294345}" type="datetimeFigureOut">
              <a:rPr lang="en-US" smtClean="0"/>
              <a:t>1/21/2018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A11C543-D7CA-4E24-BABC-76884859B594}" type="slidenum">
              <a:rPr lang="en-US" smtClean="0"/>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58FD4C0-8750-4F42-BA0D-EB22FA294345}" type="datetimeFigureOut">
              <a:rPr lang="en-US" smtClean="0"/>
              <a:t>1/21/2018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A11C543-D7CA-4E24-BABC-76884859B594}"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8FD4C0-8750-4F42-BA0D-EB22FA294345}" type="datetimeFigureOut">
              <a:rPr lang="en-US" smtClean="0"/>
              <a:t>1/21/2018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DA11C543-D7CA-4E24-BABC-76884859B594}" type="slidenum">
              <a:rPr lang="en-US" smtClean="0"/>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58FD4C0-8750-4F42-BA0D-EB22FA294345}" type="datetimeFigureOut">
              <a:rPr lang="en-US" smtClean="0"/>
              <a:t>1/21/2018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DA11C543-D7CA-4E24-BABC-76884859B594}"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58FD4C0-8750-4F42-BA0D-EB22FA294345}" type="datetimeFigureOut">
              <a:rPr lang="en-US" smtClean="0"/>
              <a:t>1/21/2018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DA11C543-D7CA-4E24-BABC-76884859B594}" type="slidenum">
              <a:rPr lang="en-US" smtClean="0"/>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58FD4C0-8750-4F42-BA0D-EB22FA294345}" type="datetimeFigureOut">
              <a:rPr lang="en-US" smtClean="0"/>
              <a:t>1/21/2018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DA11C543-D7CA-4E24-BABC-76884859B59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58FD4C0-8750-4F42-BA0D-EB22FA294345}" type="datetimeFigureOut">
              <a:rPr lang="en-US" smtClean="0"/>
              <a:t>1/21/2018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DA11C543-D7CA-4E24-BABC-76884859B594}"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58FD4C0-8750-4F42-BA0D-EB22FA294345}" type="datetimeFigureOut">
              <a:rPr lang="en-US" smtClean="0"/>
              <a:t>1/21/2018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A11C543-D7CA-4E24-BABC-76884859B594}"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8FD4C0-8750-4F42-BA0D-EB22FA294345}" type="datetimeFigureOut">
              <a:rPr lang="en-US" smtClean="0"/>
              <a:t>1/21/2018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A11C543-D7CA-4E24-BABC-76884859B59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8FD4C0-8750-4F42-BA0D-EB22FA294345}" type="datetimeFigureOut">
              <a:rPr lang="en-US" smtClean="0"/>
              <a:t>1/21/2018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A11C543-D7CA-4E24-BABC-76884859B59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58FD4C0-8750-4F42-BA0D-EB22FA294345}" type="datetimeFigureOut">
              <a:rPr lang="en-US" smtClean="0"/>
              <a:t>1/21/2018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A11C543-D7CA-4E24-BABC-76884859B594}"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0" dirty="0" smtClean="0">
                <a:latin typeface="Times New Roman" pitchFamily="18" charset="0"/>
                <a:cs typeface="Times New Roman" pitchFamily="18" charset="0"/>
              </a:rPr>
              <a:t>Comparing Social Policies Presentation</a:t>
            </a:r>
            <a:endParaRPr lang="en-US" b="0" dirty="0">
              <a:latin typeface="Times New Roman" pitchFamily="18" charset="0"/>
              <a:cs typeface="Times New Roman" pitchFamily="18" charset="0"/>
            </a:endParaRPr>
          </a:p>
        </p:txBody>
      </p:sp>
      <p:sp>
        <p:nvSpPr>
          <p:cNvPr id="3" name="Subtitle 2"/>
          <p:cNvSpPr>
            <a:spLocks noGrp="1"/>
          </p:cNvSpPr>
          <p:nvPr>
            <p:ph type="subTitle" idx="1"/>
          </p:nvPr>
        </p:nvSpPr>
        <p:spPr>
          <a:xfrm>
            <a:off x="685800" y="3611606"/>
            <a:ext cx="7772400" cy="1722393"/>
          </a:xfrm>
        </p:spPr>
        <p:txBody>
          <a:bodyPr>
            <a:noAutofit/>
          </a:bodyPr>
          <a:lstStyle/>
          <a:p>
            <a:pPr algn="ctr"/>
            <a:r>
              <a:rPr lang="en-US" sz="4000" dirty="0" smtClean="0">
                <a:latin typeface="Times New Roman" pitchFamily="18" charset="0"/>
                <a:cs typeface="Times New Roman" pitchFamily="18" charset="0"/>
              </a:rPr>
              <a:t>Name</a:t>
            </a:r>
          </a:p>
          <a:p>
            <a:pPr algn="ctr"/>
            <a:r>
              <a:rPr lang="en-US" sz="4000" dirty="0" smtClean="0">
                <a:latin typeface="Times New Roman" pitchFamily="18" charset="0"/>
                <a:cs typeface="Times New Roman" pitchFamily="18" charset="0"/>
              </a:rPr>
              <a:t>Institutional Affiliation </a:t>
            </a:r>
            <a:endParaRPr lang="en-US" sz="40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43272"/>
          </a:xfrm>
        </p:spPr>
        <p:txBody>
          <a:bodyPr>
            <a:normAutofit lnSpcReduction="10000"/>
          </a:bodyPr>
          <a:lstStyle/>
          <a:p>
            <a:pPr>
              <a:buNone/>
            </a:pPr>
            <a:r>
              <a:rPr lang="en-US" sz="3600" b="1" dirty="0" smtClean="0">
                <a:latin typeface="Times New Roman" pitchFamily="18" charset="0"/>
                <a:cs typeface="Times New Roman" pitchFamily="18" charset="0"/>
              </a:rPr>
              <a:t>The No Child Left Behind Policy</a:t>
            </a:r>
          </a:p>
          <a:p>
            <a:r>
              <a:rPr lang="en-US" sz="3600" dirty="0" smtClean="0">
                <a:latin typeface="Times New Roman" pitchFamily="18" charset="0"/>
                <a:cs typeface="Times New Roman" pitchFamily="18" charset="0"/>
              </a:rPr>
              <a:t>Targets the less privileged or disadvantaged children in the community</a:t>
            </a:r>
          </a:p>
          <a:p>
            <a:r>
              <a:rPr lang="en-US" sz="3600" dirty="0" smtClean="0">
                <a:latin typeface="Times New Roman" pitchFamily="18" charset="0"/>
                <a:cs typeface="Times New Roman" pitchFamily="18" charset="0"/>
              </a:rPr>
              <a:t>Focuses on revolutionizing the standard-based education with the aim of improving academic achievement</a:t>
            </a:r>
          </a:p>
          <a:p>
            <a:r>
              <a:rPr lang="en-US" sz="3600" dirty="0" smtClean="0">
                <a:latin typeface="Times New Roman" pitchFamily="18" charset="0"/>
                <a:cs typeface="Times New Roman" pitchFamily="18" charset="0"/>
              </a:rPr>
              <a:t>Promotes language instruction for limited English Proficient and Immigrant students </a:t>
            </a:r>
          </a:p>
          <a:p>
            <a:endParaRPr lang="en-US" sz="36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b="0" dirty="0" smtClean="0">
                <a:latin typeface="Times New Roman" pitchFamily="18" charset="0"/>
                <a:cs typeface="Times New Roman" pitchFamily="18" charset="0"/>
              </a:rPr>
              <a:t>Education Policy In the United States</a:t>
            </a:r>
            <a:endParaRPr lang="en-US" b="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4000" dirty="0" smtClean="0">
                <a:latin typeface="Times New Roman" pitchFamily="18" charset="0"/>
                <a:cs typeface="Times New Roman" pitchFamily="18" charset="0"/>
              </a:rPr>
              <a:t>Focuses on the provision of equity and equality education to all the children</a:t>
            </a:r>
          </a:p>
          <a:p>
            <a:r>
              <a:rPr lang="en-US" sz="4000" dirty="0" smtClean="0">
                <a:latin typeface="Times New Roman" pitchFamily="18" charset="0"/>
                <a:cs typeface="Times New Roman" pitchFamily="18" charset="0"/>
              </a:rPr>
              <a:t>Assesses and evaluates the education program at different levels to ensure improvement of their student’s outcomes.</a:t>
            </a:r>
            <a:endParaRPr lang="en-US" sz="40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b="0" dirty="0" smtClean="0">
                <a:latin typeface="Times New Roman" pitchFamily="18" charset="0"/>
                <a:cs typeface="Times New Roman" pitchFamily="18" charset="0"/>
              </a:rPr>
              <a:t>Education Policies in Japan</a:t>
            </a:r>
            <a:endParaRPr lang="en-US" b="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200" dirty="0" smtClean="0">
                <a:latin typeface="Times New Roman" pitchFamily="18" charset="0"/>
                <a:cs typeface="Times New Roman" pitchFamily="18" charset="0"/>
              </a:rPr>
              <a:t>Both focus on providing education to the disadvantaged students in the nation.</a:t>
            </a:r>
          </a:p>
          <a:p>
            <a:r>
              <a:rPr lang="en-US" sz="3200" dirty="0" smtClean="0">
                <a:latin typeface="Times New Roman" pitchFamily="18" charset="0"/>
                <a:cs typeface="Times New Roman" pitchFamily="18" charset="0"/>
              </a:rPr>
              <a:t>The preschool program starts at 3 years for both policies. But in Japan enrolment is above the OECD average.</a:t>
            </a:r>
          </a:p>
          <a:p>
            <a:r>
              <a:rPr lang="en-US" sz="3200" dirty="0" smtClean="0">
                <a:latin typeface="Times New Roman" pitchFamily="18" charset="0"/>
                <a:cs typeface="Times New Roman" pitchFamily="18" charset="0"/>
              </a:rPr>
              <a:t>In Japan, compulsory education brings limitations to the  choice of schools while in the U.S. the school choice is provided to those  who fail to meet the Adequate Yearly Progress, </a:t>
            </a:r>
          </a:p>
        </p:txBody>
      </p:sp>
      <p:sp>
        <p:nvSpPr>
          <p:cNvPr id="3" name="Title 2"/>
          <p:cNvSpPr>
            <a:spLocks noGrp="1"/>
          </p:cNvSpPr>
          <p:nvPr>
            <p:ph type="title"/>
          </p:nvPr>
        </p:nvSpPr>
        <p:spPr/>
        <p:txBody>
          <a:bodyPr>
            <a:normAutofit fontScale="90000"/>
          </a:bodyPr>
          <a:lstStyle/>
          <a:p>
            <a:r>
              <a:rPr lang="en-US" dirty="0" smtClean="0"/>
              <a:t>Similarities and Differences between the two nations</a:t>
            </a:r>
            <a:br>
              <a:rPr lang="en-US"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3200" dirty="0" smtClean="0">
                <a:latin typeface="Times New Roman" pitchFamily="18" charset="0"/>
                <a:cs typeface="Times New Roman" pitchFamily="18" charset="0"/>
              </a:rPr>
              <a:t>Highly autonomous in Japan among the OECD nations and the United States.</a:t>
            </a:r>
          </a:p>
          <a:p>
            <a:r>
              <a:rPr lang="en-US" sz="3200" dirty="0" smtClean="0">
                <a:latin typeface="Times New Roman" pitchFamily="18" charset="0"/>
                <a:cs typeface="Times New Roman" pitchFamily="18" charset="0"/>
              </a:rPr>
              <a:t>Provides standard education  based on structures designed to improve academic achievement.</a:t>
            </a:r>
          </a:p>
          <a:p>
            <a:pPr>
              <a:buNone/>
            </a:pPr>
            <a:r>
              <a:rPr lang="en-US" sz="3200" dirty="0" smtClean="0">
                <a:latin typeface="Times New Roman" pitchFamily="18" charset="0"/>
                <a:cs typeface="Times New Roman" pitchFamily="18" charset="0"/>
              </a:rPr>
              <a:t>Weaknesses</a:t>
            </a:r>
          </a:p>
          <a:p>
            <a:r>
              <a:rPr lang="en-US" sz="3200" dirty="0" smtClean="0">
                <a:latin typeface="Times New Roman" pitchFamily="18" charset="0"/>
                <a:cs typeface="Times New Roman" pitchFamily="18" charset="0"/>
              </a:rPr>
              <a:t>Japan’s policy amounts to competitive pressure </a:t>
            </a:r>
          </a:p>
          <a:p>
            <a:r>
              <a:rPr lang="en-US" sz="3200" dirty="0" smtClean="0">
                <a:latin typeface="Times New Roman" pitchFamily="18" charset="0"/>
                <a:cs typeface="Times New Roman" pitchFamily="18" charset="0"/>
              </a:rPr>
              <a:t>The U.S. policy records lower performance due to reliance on language instructions.</a:t>
            </a:r>
            <a:endParaRPr lang="en-US" sz="32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dirty="0" smtClean="0">
                <a:latin typeface="Times New Roman" pitchFamily="18" charset="0"/>
                <a:cs typeface="Times New Roman" pitchFamily="18" charset="0"/>
              </a:rPr>
              <a:t>Strengths and Weaknesses</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4000" dirty="0" smtClean="0">
                <a:latin typeface="Times New Roman" pitchFamily="18" charset="0"/>
                <a:cs typeface="Times New Roman" pitchFamily="18" charset="0"/>
              </a:rPr>
              <a:t>Engage local communities</a:t>
            </a:r>
          </a:p>
          <a:p>
            <a:r>
              <a:rPr lang="en-US" sz="4000" dirty="0" smtClean="0">
                <a:latin typeface="Times New Roman" pitchFamily="18" charset="0"/>
                <a:cs typeface="Times New Roman" pitchFamily="18" charset="0"/>
              </a:rPr>
              <a:t>Maintain equal opportunities and ensure standards of equality education  for all students.</a:t>
            </a:r>
          </a:p>
          <a:p>
            <a:pPr>
              <a:buNone/>
            </a:pPr>
            <a:endParaRPr lang="en-US" sz="4000" dirty="0" smtClean="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t>Areas of Improvement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9220200" cy="5376672"/>
          </a:xfrm>
        </p:spPr>
        <p:txBody>
          <a:bodyPr>
            <a:noAutofit/>
          </a:bodyPr>
          <a:lstStyle/>
          <a:p>
            <a:pPr>
              <a:buNone/>
            </a:pPr>
            <a:r>
              <a:rPr lang="en-US" sz="2800" dirty="0" smtClean="0">
                <a:latin typeface="Times New Roman" pitchFamily="18" charset="0"/>
                <a:cs typeface="Times New Roman" pitchFamily="18" charset="0"/>
              </a:rPr>
              <a:t>Agata, K. (2015). Policy education in Japan. </a:t>
            </a:r>
            <a:r>
              <a:rPr lang="en-US" sz="2800" i="1" dirty="0" smtClean="0">
                <a:latin typeface="Times New Roman" pitchFamily="18" charset="0"/>
                <a:cs typeface="Times New Roman" pitchFamily="18" charset="0"/>
              </a:rPr>
              <a:t>Policy analysis in Japan</a:t>
            </a:r>
            <a:r>
              <a:rPr lang="en-US" sz="2800" dirty="0" smtClean="0">
                <a:latin typeface="Times New Roman" pitchFamily="18" charset="0"/>
                <a:cs typeface="Times New Roman" pitchFamily="18" charset="0"/>
              </a:rPr>
              <a:t>, 251-270. doi:10.1332/policy press/9781847429841.003.0016</a:t>
            </a:r>
          </a:p>
          <a:p>
            <a:pPr>
              <a:buNone/>
            </a:pPr>
            <a:r>
              <a:rPr lang="en-US" sz="2800" dirty="0" smtClean="0">
                <a:latin typeface="Times New Roman" pitchFamily="18" charset="0"/>
                <a:cs typeface="Times New Roman" pitchFamily="18" charset="0"/>
              </a:rPr>
              <a:t>Carnoy, M., &amp; Rothstein, R. (2013, January 28). What do international tests really show about U.S. student performance? Retrieved from http://www.epi.org/publication/us-student-performance-testing/</a:t>
            </a:r>
          </a:p>
          <a:p>
            <a:pPr>
              <a:buNone/>
            </a:pPr>
            <a:r>
              <a:rPr lang="en-US" sz="2800" dirty="0" smtClean="0">
                <a:latin typeface="Times New Roman" pitchFamily="18" charset="0"/>
                <a:cs typeface="Times New Roman" pitchFamily="18" charset="0"/>
              </a:rPr>
              <a:t>Ladd, H. F. (2017). No Child Left Behind: A Deeply Flawed Federal Policy. </a:t>
            </a:r>
            <a:r>
              <a:rPr lang="en-US" sz="2800" i="1" dirty="0" smtClean="0">
                <a:latin typeface="Times New Roman" pitchFamily="18" charset="0"/>
                <a:cs typeface="Times New Roman" pitchFamily="18" charset="0"/>
              </a:rPr>
              <a:t>Journal of Policy Analysis and Management</a:t>
            </a:r>
            <a:r>
              <a:rPr lang="en-US" sz="2800"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36</a:t>
            </a:r>
            <a:r>
              <a:rPr lang="en-US" sz="2800" dirty="0" smtClean="0">
                <a:latin typeface="Times New Roman" pitchFamily="18" charset="0"/>
                <a:cs typeface="Times New Roman" pitchFamily="18" charset="0"/>
              </a:rPr>
              <a:t>(2), 461-469. doi:10.1002/pam.21978</a:t>
            </a:r>
          </a:p>
          <a:p>
            <a:pPr>
              <a:buNone/>
            </a:pPr>
            <a:r>
              <a:rPr lang="en-US" sz="2800" dirty="0" smtClean="0">
                <a:latin typeface="Times New Roman" pitchFamily="18" charset="0"/>
                <a:cs typeface="Times New Roman" pitchFamily="18" charset="0"/>
              </a:rPr>
              <a:t>Rosemary, K. C. (2017). </a:t>
            </a:r>
            <a:r>
              <a:rPr lang="en-US" sz="2800" i="1" dirty="0" smtClean="0">
                <a:latin typeface="Times New Roman" pitchFamily="18" charset="0"/>
                <a:cs typeface="Times New Roman" pitchFamily="18" charset="0"/>
              </a:rPr>
              <a:t>Social Policy for Effective Practice: A Strengths Approach</a:t>
            </a:r>
            <a:r>
              <a:rPr lang="en-US" sz="2800" dirty="0" smtClean="0">
                <a:latin typeface="Times New Roman" pitchFamily="18" charset="0"/>
                <a:cs typeface="Times New Roman" pitchFamily="18" charset="0"/>
              </a:rPr>
              <a:t>. Routledge.</a:t>
            </a:r>
          </a:p>
          <a:p>
            <a:endParaRPr lang="en-US" sz="28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t>References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0</TotalTime>
  <Words>772</Words>
  <Application>Microsoft Office PowerPoint</Application>
  <PresentationFormat>On-screen Show (4:3)</PresentationFormat>
  <Paragraphs>39</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Calibri</vt:lpstr>
      <vt:lpstr>Lucida Sans Unicode</vt:lpstr>
      <vt:lpstr>Times New Roman</vt:lpstr>
      <vt:lpstr>Verdana</vt:lpstr>
      <vt:lpstr>Wingdings 2</vt:lpstr>
      <vt:lpstr>Wingdings 3</vt:lpstr>
      <vt:lpstr>Concourse</vt:lpstr>
      <vt:lpstr>Comparing Social Policies Presentation</vt:lpstr>
      <vt:lpstr>Education Policy In the United States</vt:lpstr>
      <vt:lpstr>Education Policies in Japan</vt:lpstr>
      <vt:lpstr>Similarities and Differences between the two nations </vt:lpstr>
      <vt:lpstr>Strengths and Weaknesses</vt:lpstr>
      <vt:lpstr>Areas of Improvement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2018-01-21T10:48:14Z</dcterms:created>
  <dcterms:modified xsi:type="dcterms:W3CDTF">2018-01-21T10:50:33Z</dcterms:modified>
</cp:coreProperties>
</file>